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7432000" cy="3657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546" y="-3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057400" y="5985936"/>
            <a:ext cx="23317200" cy="12733868"/>
          </a:xfrm>
          <a:prstGeom prst="rect">
            <a:avLst/>
          </a:prstGeom>
        </p:spPr>
        <p:txBody>
          <a:bodyPr anchor="b"/>
          <a:lstStyle>
            <a:lvl1pPr algn="ctr">
              <a:defRPr sz="18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29000" y="19210869"/>
            <a:ext cx="20574000" cy="883073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7200"/>
            </a:lvl1pPr>
            <a:lvl2pPr marL="0" indent="0" algn="ctr">
              <a:buSzTx/>
              <a:buFontTx/>
              <a:buNone/>
              <a:defRPr sz="7200"/>
            </a:lvl2pPr>
            <a:lvl3pPr marL="0" indent="0" algn="ctr">
              <a:buSzTx/>
              <a:buFontTx/>
              <a:buNone/>
              <a:defRPr sz="7200"/>
            </a:lvl3pPr>
            <a:lvl4pPr marL="0" indent="0" algn="ctr">
              <a:buSzTx/>
              <a:buFontTx/>
              <a:buNone/>
              <a:defRPr sz="7200"/>
            </a:lvl4pPr>
            <a:lvl5pPr marL="0" indent="0" algn="ctr">
              <a:buSzTx/>
              <a:buFontTx/>
              <a:buNone/>
              <a:defRPr sz="7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871664" y="9118610"/>
            <a:ext cx="23660102" cy="15214599"/>
          </a:xfrm>
          <a:prstGeom prst="rect">
            <a:avLst/>
          </a:prstGeom>
        </p:spPr>
        <p:txBody>
          <a:bodyPr anchor="b"/>
          <a:lstStyle>
            <a:lvl1pPr>
              <a:defRPr sz="18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1664" y="24477144"/>
            <a:ext cx="23660102" cy="800099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7200"/>
            </a:lvl1pPr>
            <a:lvl2pPr marL="0" indent="0">
              <a:buSzTx/>
              <a:buFontTx/>
              <a:buNone/>
              <a:defRPr sz="7200"/>
            </a:lvl2pPr>
            <a:lvl3pPr marL="0" indent="0">
              <a:buSzTx/>
              <a:buFontTx/>
              <a:buNone/>
              <a:defRPr sz="7200"/>
            </a:lvl3pPr>
            <a:lvl4pPr marL="0" indent="0">
              <a:buSzTx/>
              <a:buFontTx/>
              <a:buNone/>
              <a:defRPr sz="7200"/>
            </a:lvl4pPr>
            <a:lvl5pPr marL="0" indent="0">
              <a:buSzTx/>
              <a:buFontTx/>
              <a:buNone/>
              <a:defRPr sz="7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85950" y="9736666"/>
            <a:ext cx="11658600" cy="232071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889523" y="1947341"/>
            <a:ext cx="23660102" cy="706967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89524" y="8966203"/>
            <a:ext cx="11605023" cy="439419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7200" b="1"/>
            </a:lvl1pPr>
            <a:lvl2pPr marL="0" indent="0">
              <a:buSzTx/>
              <a:buFontTx/>
              <a:buNone/>
              <a:defRPr sz="7200" b="1"/>
            </a:lvl2pPr>
            <a:lvl3pPr marL="0" indent="0">
              <a:buSzTx/>
              <a:buFontTx/>
              <a:buNone/>
              <a:defRPr sz="7200" b="1"/>
            </a:lvl3pPr>
            <a:lvl4pPr marL="0" indent="0">
              <a:buSzTx/>
              <a:buFontTx/>
              <a:buNone/>
              <a:defRPr sz="7200" b="1"/>
            </a:lvl4pPr>
            <a:lvl5pPr marL="0" indent="0">
              <a:buSzTx/>
              <a:buFontTx/>
              <a:buNone/>
              <a:defRPr sz="7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3887451" y="8966203"/>
            <a:ext cx="11662175" cy="439419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889523" y="2438400"/>
            <a:ext cx="8847536" cy="8534400"/>
          </a:xfrm>
          <a:prstGeom prst="rect">
            <a:avLst/>
          </a:prstGeom>
        </p:spPr>
        <p:txBody>
          <a:bodyPr anchor="b"/>
          <a:lstStyle>
            <a:lvl1pPr>
              <a:defRPr sz="96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662171" y="5266275"/>
            <a:ext cx="13887453" cy="25992668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  <a:lvl2pPr marL="2155370" indent="-783770">
              <a:defRPr sz="9600"/>
            </a:lvl2pPr>
            <a:lvl3pPr marL="3657600" indent="-914400">
              <a:defRPr sz="9600"/>
            </a:lvl3pPr>
            <a:lvl4pPr marL="5212079" indent="-1097279">
              <a:defRPr sz="9600"/>
            </a:lvl4pPr>
            <a:lvl5pPr marL="6583680" indent="-1097279">
              <a:defRPr sz="9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889522" y="10972800"/>
            <a:ext cx="8847537" cy="2032846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889523" y="2438400"/>
            <a:ext cx="8847536" cy="8534400"/>
          </a:xfrm>
          <a:prstGeom prst="rect">
            <a:avLst/>
          </a:prstGeom>
        </p:spPr>
        <p:txBody>
          <a:bodyPr anchor="b"/>
          <a:lstStyle>
            <a:lvl1pPr>
              <a:defRPr sz="96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1662171" y="5266275"/>
            <a:ext cx="13887453" cy="2599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89523" y="10972800"/>
            <a:ext cx="8847536" cy="203284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/>
            </a:lvl1pPr>
            <a:lvl2pPr marL="0" indent="0">
              <a:buSzTx/>
              <a:buFontTx/>
              <a:buNone/>
              <a:defRPr sz="4800"/>
            </a:lvl2pPr>
            <a:lvl3pPr marL="0" indent="0">
              <a:buSzTx/>
              <a:buFontTx/>
              <a:buNone/>
              <a:defRPr sz="4800"/>
            </a:lvl3pPr>
            <a:lvl4pPr marL="0" indent="0">
              <a:buSzTx/>
              <a:buFontTx/>
              <a:buNone/>
              <a:defRPr sz="4800"/>
            </a:lvl4pPr>
            <a:lvl5pPr marL="0" indent="0"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885950" y="1947341"/>
            <a:ext cx="23660100" cy="706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885950" y="9736666"/>
            <a:ext cx="23660100" cy="23207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978460" y="34599542"/>
            <a:ext cx="567590" cy="54933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3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743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2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85800" marR="0" indent="-685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171700" marR="0" indent="-8001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3703320" marR="0" indent="-96012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181600" marR="0" indent="-1066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6553200" marR="0" indent="-1066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7924800" marR="0" indent="-1066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9296400" marR="0" indent="-1066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0668000" marR="0" indent="-1066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039600" marR="0" indent="-1066800" algn="l" defTabSz="2743200" rtl="0" latinLnBrk="0">
        <a:lnSpc>
          <a:spcPct val="90000"/>
        </a:lnSpc>
        <a:spcBef>
          <a:spcPts val="30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x.doi.org/10.18489/sacj.v29i3.432" TargetMode="External"/><Relationship Id="rId11" Type="http://schemas.openxmlformats.org/officeDocument/2006/relationships/image" Target="../media/image9.tif"/><Relationship Id="rId5" Type="http://schemas.openxmlformats.org/officeDocument/2006/relationships/image" Target="../media/image4.jpeg"/><Relationship Id="rId15" Type="http://schemas.openxmlformats.org/officeDocument/2006/relationships/image" Target="../media/image13.jpeg"/><Relationship Id="rId10" Type="http://schemas.openxmlformats.org/officeDocument/2006/relationships/image" Target="../media/image8.tif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9"/>
          <p:cNvSpPr/>
          <p:nvPr/>
        </p:nvSpPr>
        <p:spPr>
          <a:xfrm>
            <a:off x="0" y="-3"/>
            <a:ext cx="27432000" cy="12256443"/>
          </a:xfrm>
          <a:prstGeom prst="rect">
            <a:avLst/>
          </a:prstGeom>
          <a:solidFill>
            <a:srgbClr val="AFABA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5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52736">
            <a:off x="-2100110" y="-3913905"/>
            <a:ext cx="15713145" cy="1571314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15"/>
          <p:cNvSpPr/>
          <p:nvPr/>
        </p:nvSpPr>
        <p:spPr>
          <a:xfrm rot="21240000">
            <a:off x="-2924340" y="3366207"/>
            <a:ext cx="32812410" cy="35652107"/>
          </a:xfrm>
          <a:prstGeom prst="rect">
            <a:avLst/>
          </a:prstGeom>
          <a:solidFill>
            <a:srgbClr val="7AA54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Rectangle 1"/>
          <p:cNvSpPr/>
          <p:nvPr/>
        </p:nvSpPr>
        <p:spPr>
          <a:xfrm rot="334080">
            <a:off x="10559300" y="-889780"/>
            <a:ext cx="17797564" cy="5778927"/>
          </a:xfrm>
          <a:prstGeom prst="rect">
            <a:avLst/>
          </a:prstGeom>
          <a:solidFill>
            <a:srgbClr val="9FD965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TextBox 3"/>
          <p:cNvSpPr txBox="1"/>
          <p:nvPr/>
        </p:nvSpPr>
        <p:spPr>
          <a:xfrm>
            <a:off x="10648322" y="254425"/>
            <a:ext cx="16539280" cy="301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GPIX: Plant Cover Calculation Accelerated With GPUs</a:t>
            </a:r>
          </a:p>
        </p:txBody>
      </p:sp>
      <p:sp>
        <p:nvSpPr>
          <p:cNvPr id="99" name="TextBox 4"/>
          <p:cNvSpPr txBox="1"/>
          <p:nvPr/>
        </p:nvSpPr>
        <p:spPr>
          <a:xfrm>
            <a:off x="12705756" y="3366335"/>
            <a:ext cx="12424413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t>Jakob Johnson, Bruce Englert, Bashar Al-Habash</a:t>
            </a:r>
          </a:p>
        </p:txBody>
      </p:sp>
      <p:sp>
        <p:nvSpPr>
          <p:cNvPr id="100" name="Straight Connector 6"/>
          <p:cNvSpPr/>
          <p:nvPr/>
        </p:nvSpPr>
        <p:spPr>
          <a:xfrm flipH="1">
            <a:off x="13715998" y="4572000"/>
            <a:ext cx="3" cy="3107055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TextBox 11"/>
          <p:cNvSpPr txBox="1"/>
          <p:nvPr/>
        </p:nvSpPr>
        <p:spPr>
          <a:xfrm>
            <a:off x="941070" y="5112631"/>
            <a:ext cx="11814796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Background and Motivation</a:t>
            </a:r>
          </a:p>
        </p:txBody>
      </p:sp>
      <p:sp>
        <p:nvSpPr>
          <p:cNvPr id="102" name="TextBox 14"/>
          <p:cNvSpPr txBox="1"/>
          <p:nvPr/>
        </p:nvSpPr>
        <p:spPr>
          <a:xfrm>
            <a:off x="6427468" y="6455906"/>
            <a:ext cx="6328388" cy="25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t>Our goal is to create a tool to allow farmers to analyze how well plants are growing without harvesting the plants to weigh them or calculate their leaf area. </a:t>
            </a:r>
          </a:p>
        </p:txBody>
      </p:sp>
      <p:sp>
        <p:nvSpPr>
          <p:cNvPr id="103" name="TextBox 18"/>
          <p:cNvSpPr txBox="1"/>
          <p:nvPr/>
        </p:nvSpPr>
        <p:spPr>
          <a:xfrm>
            <a:off x="941070" y="13730341"/>
            <a:ext cx="11811758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Previous Work</a:t>
            </a:r>
          </a:p>
        </p:txBody>
      </p:sp>
      <p:sp>
        <p:nvSpPr>
          <p:cNvPr id="104" name="TextBox 23"/>
          <p:cNvSpPr txBox="1"/>
          <p:nvPr/>
        </p:nvSpPr>
        <p:spPr>
          <a:xfrm>
            <a:off x="6427468" y="14670542"/>
            <a:ext cx="6309340" cy="298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Other algorithms have been used on GPUs to calculate plant leaf area,</a:t>
            </a:r>
            <a:endParaRPr sz="2800"/>
          </a:p>
          <a:p>
            <a:pPr marL="742950" lvl="1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Thresholding algorithms</a:t>
            </a:r>
            <a:endParaRPr sz="2800"/>
          </a:p>
          <a:p>
            <a:pPr marL="742950" lvl="1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Triangle mesh methods</a:t>
            </a:r>
            <a:endParaRPr sz="2800"/>
          </a:p>
          <a:p>
            <a:pPr marL="742950" lvl="1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Otsu thresholding</a:t>
            </a:r>
          </a:p>
        </p:txBody>
      </p:sp>
      <p:sp>
        <p:nvSpPr>
          <p:cNvPr id="105" name="TextBox 24"/>
          <p:cNvSpPr txBox="1"/>
          <p:nvPr/>
        </p:nvSpPr>
        <p:spPr>
          <a:xfrm>
            <a:off x="981373" y="18302460"/>
            <a:ext cx="11771456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Method</a:t>
            </a:r>
          </a:p>
        </p:txBody>
      </p:sp>
      <p:pic>
        <p:nvPicPr>
          <p:cNvPr id="106" name="Picture 26" descr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301" y="24847280"/>
            <a:ext cx="5122248" cy="512224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7" name="Picture 28" descr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94" y="19208602"/>
            <a:ext cx="5122248" cy="5138082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8" name="Picture 30" descr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91" y="30538534"/>
            <a:ext cx="5122248" cy="512224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9" name="TextBox 40"/>
          <p:cNvSpPr txBox="1"/>
          <p:nvPr/>
        </p:nvSpPr>
        <p:spPr>
          <a:xfrm>
            <a:off x="14695185" y="5112631"/>
            <a:ext cx="11795745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Results</a:t>
            </a:r>
          </a:p>
        </p:txBody>
      </p:sp>
      <p:sp>
        <p:nvSpPr>
          <p:cNvPr id="110" name="TextBox 48"/>
          <p:cNvSpPr txBox="1"/>
          <p:nvPr/>
        </p:nvSpPr>
        <p:spPr>
          <a:xfrm>
            <a:off x="14695185" y="31321078"/>
            <a:ext cx="1179708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Acknowledgements</a:t>
            </a:r>
          </a:p>
        </p:txBody>
      </p:sp>
      <p:sp>
        <p:nvSpPr>
          <p:cNvPr id="111" name="TextBox 49"/>
          <p:cNvSpPr txBox="1"/>
          <p:nvPr/>
        </p:nvSpPr>
        <p:spPr>
          <a:xfrm>
            <a:off x="14695185" y="32264667"/>
            <a:ext cx="11777169" cy="344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(1) </a:t>
            </a:r>
            <a:r>
              <a:rPr dirty="0" err="1"/>
              <a:t>Ozdemir</a:t>
            </a:r>
            <a:r>
              <a:rPr dirty="0"/>
              <a:t> and T. </a:t>
            </a:r>
            <a:r>
              <a:rPr dirty="0" err="1"/>
              <a:t>Altilar</a:t>
            </a:r>
            <a:r>
              <a:rPr dirty="0"/>
              <a:t>, "GPU based parallel image processing for plant growth analysis," 2014 The Third International Conference on </a:t>
            </a:r>
            <a:r>
              <a:rPr dirty="0" err="1"/>
              <a:t>Agro</a:t>
            </a:r>
            <a:r>
              <a:rPr dirty="0"/>
              <a:t>-Geoinformatics, Beijing, China, 2014, pp. 1-6, </a:t>
            </a:r>
            <a:r>
              <a:rPr dirty="0" err="1"/>
              <a:t>doi</a:t>
            </a:r>
            <a:r>
              <a:rPr dirty="0"/>
              <a:t>: 10.1109/Agro-Geoinformatics.2014.6910629.</a:t>
            </a:r>
          </a:p>
          <a:p>
            <a:pPr>
              <a:defRPr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(2) </a:t>
            </a:r>
            <a:r>
              <a:rPr dirty="0" err="1"/>
              <a:t>Huai</a:t>
            </a:r>
            <a:r>
              <a:rPr dirty="0"/>
              <a:t> </a:t>
            </a:r>
            <a:r>
              <a:rPr dirty="0" err="1"/>
              <a:t>Yongjian</a:t>
            </a:r>
            <a:r>
              <a:rPr dirty="0"/>
              <a:t>, Li </a:t>
            </a:r>
            <a:r>
              <a:rPr dirty="0" err="1"/>
              <a:t>Jingli</a:t>
            </a:r>
            <a:r>
              <a:rPr dirty="0"/>
              <a:t>, Wang Lichen, and Yang Gang. "Plant Leaf Modeling and Rendering Based-On GPU." 2009 First International Conference on Information Science and Engineering (2009): 1372-375. Web.</a:t>
            </a:r>
          </a:p>
          <a:p>
            <a:pPr>
              <a:defRPr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(3) </a:t>
            </a:r>
            <a:r>
              <a:rPr dirty="0" err="1"/>
              <a:t>Winberg</a:t>
            </a:r>
            <a:r>
              <a:rPr dirty="0"/>
              <a:t>, Simon, Naidoo, </a:t>
            </a:r>
            <a:r>
              <a:rPr dirty="0" err="1"/>
              <a:t>Khagendra</a:t>
            </a:r>
            <a:r>
              <a:rPr dirty="0"/>
              <a:t>, &amp; Ramone, </a:t>
            </a:r>
            <a:r>
              <a:rPr dirty="0" err="1"/>
              <a:t>Moeko</a:t>
            </a:r>
            <a:r>
              <a:rPr dirty="0"/>
              <a:t>. (2017). “Accelerating computer-based recognition of fynbos leaves using a Graphics Processing Unit.” South African Computer Journal, 29(3), 238-262.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https://dx.doi.org/10.18489/sacj.v29i3.432</a:t>
            </a:r>
          </a:p>
          <a:p>
            <a:pPr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Noto Sans"/>
                <a:ea typeface="Noto Sans"/>
                <a:cs typeface="Noto Sans"/>
                <a:sym typeface="Noto Sans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>
              <a:defRPr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Also thanks to Paul Kusuma from the USU Crop Physiology Laboratory</a:t>
            </a:r>
          </a:p>
        </p:txBody>
      </p:sp>
      <p:pic>
        <p:nvPicPr>
          <p:cNvPr id="112" name="Picture 45" descr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924" y="9756943"/>
            <a:ext cx="4851411" cy="363855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3" name="Arrow: Bent 31"/>
          <p:cNvSpPr/>
          <p:nvPr/>
        </p:nvSpPr>
        <p:spPr>
          <a:xfrm rot="10800000" flipH="1">
            <a:off x="3559588" y="24346681"/>
            <a:ext cx="4084337" cy="1383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1657"/>
                </a:lnTo>
                <a:cubicBezTo>
                  <a:pt x="0" y="6438"/>
                  <a:pt x="1433" y="2207"/>
                  <a:pt x="3201" y="2207"/>
                </a:cubicBezTo>
                <a:lnTo>
                  <a:pt x="19771" y="2207"/>
                </a:lnTo>
                <a:lnTo>
                  <a:pt x="19771" y="0"/>
                </a:lnTo>
                <a:lnTo>
                  <a:pt x="21600" y="4907"/>
                </a:lnTo>
                <a:lnTo>
                  <a:pt x="19771" y="9813"/>
                </a:lnTo>
                <a:lnTo>
                  <a:pt x="19771" y="7607"/>
                </a:lnTo>
                <a:lnTo>
                  <a:pt x="3201" y="7607"/>
                </a:lnTo>
                <a:cubicBezTo>
                  <a:pt x="2443" y="7607"/>
                  <a:pt x="1829" y="9420"/>
                  <a:pt x="1829" y="11657"/>
                </a:cubicBezTo>
                <a:lnTo>
                  <a:pt x="1829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14" name="Arrow: Bent 52"/>
          <p:cNvSpPr/>
          <p:nvPr/>
        </p:nvSpPr>
        <p:spPr>
          <a:xfrm rot="16200000" flipH="1">
            <a:off x="4870532" y="27732767"/>
            <a:ext cx="1383367" cy="422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3814"/>
                </a:lnTo>
                <a:cubicBezTo>
                  <a:pt x="0" y="2106"/>
                  <a:pt x="4231" y="722"/>
                  <a:pt x="9450" y="722"/>
                </a:cubicBezTo>
                <a:lnTo>
                  <a:pt x="16200" y="722"/>
                </a:lnTo>
                <a:lnTo>
                  <a:pt x="16200" y="0"/>
                </a:lnTo>
                <a:lnTo>
                  <a:pt x="21600" y="1605"/>
                </a:lnTo>
                <a:lnTo>
                  <a:pt x="16200" y="3211"/>
                </a:lnTo>
                <a:lnTo>
                  <a:pt x="16200" y="2489"/>
                </a:lnTo>
                <a:lnTo>
                  <a:pt x="9450" y="2489"/>
                </a:lnTo>
                <a:cubicBezTo>
                  <a:pt x="7213" y="2489"/>
                  <a:pt x="5400" y="3082"/>
                  <a:pt x="5400" y="3814"/>
                </a:cubicBez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15" name="TextBox 33"/>
          <p:cNvSpPr txBox="1"/>
          <p:nvPr/>
        </p:nvSpPr>
        <p:spPr>
          <a:xfrm>
            <a:off x="6892667" y="21454477"/>
            <a:ext cx="4118610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Original Image</a:t>
            </a:r>
          </a:p>
        </p:txBody>
      </p:sp>
      <p:sp>
        <p:nvSpPr>
          <p:cNvPr id="116" name="TextBox 53"/>
          <p:cNvSpPr txBox="1"/>
          <p:nvPr/>
        </p:nvSpPr>
        <p:spPr>
          <a:xfrm>
            <a:off x="1413236" y="26808237"/>
            <a:ext cx="5758621" cy="172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Edge Detection</a:t>
            </a:r>
            <a:br/>
            <a:r>
              <a:t>(Sobel, Canny, or Laplacian)</a:t>
            </a:r>
          </a:p>
        </p:txBody>
      </p:sp>
      <p:sp>
        <p:nvSpPr>
          <p:cNvPr id="117" name="TextBox 54"/>
          <p:cNvSpPr txBox="1"/>
          <p:nvPr/>
        </p:nvSpPr>
        <p:spPr>
          <a:xfrm>
            <a:off x="6892667" y="32776491"/>
            <a:ext cx="4118610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Plant Pixel Count</a:t>
            </a:r>
          </a:p>
        </p:txBody>
      </p:sp>
      <p:pic>
        <p:nvPicPr>
          <p:cNvPr id="118" name="Picture 42" descr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7418" y="6104899"/>
            <a:ext cx="5478068" cy="365204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9" name="Picture 56" descr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13733" y="9780872"/>
            <a:ext cx="4877194" cy="3251462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0" name="TextBox 57"/>
          <p:cNvSpPr txBox="1"/>
          <p:nvPr/>
        </p:nvSpPr>
        <p:spPr>
          <a:xfrm>
            <a:off x="20465924" y="6117733"/>
            <a:ext cx="6056856" cy="346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25% of leaf area visible and detected</a:t>
            </a:r>
          </a:p>
          <a:p>
            <a: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Number of green pixels and plant surface are very highly correlated</a:t>
            </a:r>
            <a:endParaRPr sz="2800" dirty="0"/>
          </a:p>
          <a:p>
            <a:pPr marL="457200" indent="-45720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dirty="0"/>
              <a:t>Can serve same purpose as leaf area measurements</a:t>
            </a:r>
          </a:p>
        </p:txBody>
      </p:sp>
      <p:sp>
        <p:nvSpPr>
          <p:cNvPr id="121" name="TextBox 58"/>
          <p:cNvSpPr txBox="1"/>
          <p:nvPr/>
        </p:nvSpPr>
        <p:spPr>
          <a:xfrm>
            <a:off x="14650099" y="10498663"/>
            <a:ext cx="5987576" cy="202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Larger average area did not decrease accuracy but did increase runtime.</a:t>
            </a:r>
            <a:endParaRPr sz="2800"/>
          </a:p>
          <a:p>
            <a: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Algorithm is compute-bound.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4111" y="14670541"/>
            <a:ext cx="3768738" cy="361663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283" y="6306127"/>
            <a:ext cx="5158728" cy="361663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4" name="TextBox 17"/>
          <p:cNvSpPr txBox="1"/>
          <p:nvPr/>
        </p:nvSpPr>
        <p:spPr>
          <a:xfrm>
            <a:off x="1067262" y="10610662"/>
            <a:ext cx="5375046" cy="250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rPr dirty="0"/>
              <a:t>We want to reduce that to simply snapping a photo, and allow real-time analysis of crops’ growth performance in the field</a:t>
            </a:r>
          </a:p>
        </p:txBody>
      </p:sp>
      <p:sp>
        <p:nvSpPr>
          <p:cNvPr id="125" name="TextBox 7"/>
          <p:cNvSpPr txBox="1"/>
          <p:nvPr/>
        </p:nvSpPr>
        <p:spPr>
          <a:xfrm>
            <a:off x="15177608" y="13370929"/>
            <a:ext cx="240295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Canny</a:t>
            </a:r>
          </a:p>
        </p:txBody>
      </p:sp>
      <p:sp>
        <p:nvSpPr>
          <p:cNvPr id="126" name="TextBox 40"/>
          <p:cNvSpPr txBox="1"/>
          <p:nvPr/>
        </p:nvSpPr>
        <p:spPr>
          <a:xfrm>
            <a:off x="23615586" y="13370931"/>
            <a:ext cx="240295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Sobel</a:t>
            </a:r>
          </a:p>
        </p:txBody>
      </p:sp>
      <p:sp>
        <p:nvSpPr>
          <p:cNvPr id="127" name="TextBox 41"/>
          <p:cNvSpPr txBox="1"/>
          <p:nvPr/>
        </p:nvSpPr>
        <p:spPr>
          <a:xfrm>
            <a:off x="19397603" y="13357350"/>
            <a:ext cx="240295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Laplacian</a:t>
            </a:r>
          </a:p>
        </p:txBody>
      </p:sp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42828" y="14009507"/>
            <a:ext cx="2872510" cy="287779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9" name="Picture 43" descr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62824" y="14007306"/>
            <a:ext cx="2872510" cy="287779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0" name="Picture 44" descr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82819" y="14004711"/>
            <a:ext cx="2872510" cy="287779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1" name="Picture 45" descr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86037" y="17174142"/>
            <a:ext cx="2872510" cy="287251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5" name="Picture 49" descr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66" y="23522069"/>
            <a:ext cx="2872510" cy="287251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6" name="Picture 50" descr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53313" y="20348105"/>
            <a:ext cx="2872510" cy="287251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7" name="Picture 51" descr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53313" y="17174142"/>
            <a:ext cx="2872510" cy="287251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8" name="Arrow: Down 5"/>
          <p:cNvSpPr/>
          <p:nvPr/>
        </p:nvSpPr>
        <p:spPr>
          <a:xfrm>
            <a:off x="16095591" y="16757798"/>
            <a:ext cx="533393" cy="49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9" name="Arrow: Down 52"/>
          <p:cNvSpPr/>
          <p:nvPr/>
        </p:nvSpPr>
        <p:spPr>
          <a:xfrm>
            <a:off x="16106754" y="19923805"/>
            <a:ext cx="533393" cy="49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0" name="Arrow: Down 53"/>
          <p:cNvSpPr/>
          <p:nvPr/>
        </p:nvSpPr>
        <p:spPr>
          <a:xfrm>
            <a:off x="16122871" y="23121323"/>
            <a:ext cx="533393" cy="49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1" name="Arrow: Down 54"/>
          <p:cNvSpPr/>
          <p:nvPr/>
        </p:nvSpPr>
        <p:spPr>
          <a:xfrm>
            <a:off x="20336016" y="16733629"/>
            <a:ext cx="533393" cy="49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44" name="Arrow: Down 57"/>
          <p:cNvSpPr/>
          <p:nvPr/>
        </p:nvSpPr>
        <p:spPr>
          <a:xfrm>
            <a:off x="24545526" y="16757798"/>
            <a:ext cx="533393" cy="49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45" name="Picture 10" descr="Picture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98993" y="27041790"/>
            <a:ext cx="6315557" cy="421037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6" name="TextBox 11"/>
          <p:cNvSpPr txBox="1"/>
          <p:nvPr/>
        </p:nvSpPr>
        <p:spPr>
          <a:xfrm>
            <a:off x="14650133" y="28223954"/>
            <a:ext cx="5011099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rPr dirty="0"/>
              <a:t>But the multi-stage algorithms do a better job at isolating the plant</a:t>
            </a:r>
          </a:p>
        </p:txBody>
      </p:sp>
      <p:sp>
        <p:nvSpPr>
          <p:cNvPr id="147" name="TextBox 61"/>
          <p:cNvSpPr txBox="1"/>
          <p:nvPr/>
        </p:nvSpPr>
        <p:spPr>
          <a:xfrm>
            <a:off x="22860557" y="21003608"/>
            <a:ext cx="3676817" cy="353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rPr dirty="0"/>
              <a:t>Sobel is a much simpler algorithm, which is why it’s runtime is significantly faster than the multi-stage algorithms</a:t>
            </a:r>
          </a:p>
        </p:txBody>
      </p:sp>
      <p:sp>
        <p:nvSpPr>
          <p:cNvPr id="148" name="TextBox 61"/>
          <p:cNvSpPr txBox="1"/>
          <p:nvPr/>
        </p:nvSpPr>
        <p:spPr>
          <a:xfrm>
            <a:off x="14928961" y="17141994"/>
            <a:ext cx="3687014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rPr dirty="0"/>
              <a:t>Gaussian</a:t>
            </a:r>
          </a:p>
        </p:txBody>
      </p:sp>
      <p:sp>
        <p:nvSpPr>
          <p:cNvPr id="149" name="TextBox 61"/>
          <p:cNvSpPr txBox="1"/>
          <p:nvPr/>
        </p:nvSpPr>
        <p:spPr>
          <a:xfrm>
            <a:off x="14928961" y="20355235"/>
            <a:ext cx="3687014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t>Suppression</a:t>
            </a:r>
          </a:p>
        </p:txBody>
      </p:sp>
      <p:sp>
        <p:nvSpPr>
          <p:cNvPr id="150" name="TextBox 61"/>
          <p:cNvSpPr txBox="1"/>
          <p:nvPr/>
        </p:nvSpPr>
        <p:spPr>
          <a:xfrm>
            <a:off x="14928961" y="23439024"/>
            <a:ext cx="3687014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t>Hysteresis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B5841-DD72-47AD-BAD9-E3A72D9C1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613" y="17265405"/>
            <a:ext cx="2968585" cy="2694430"/>
          </a:xfrm>
          <a:prstGeom prst="rect">
            <a:avLst/>
          </a:prstGeom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F1D7C-D7AB-4A54-A379-9FAF84A74F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6" b="5905"/>
          <a:stretch/>
        </p:blipFill>
        <p:spPr>
          <a:xfrm>
            <a:off x="19137454" y="20317547"/>
            <a:ext cx="3064205" cy="2903067"/>
          </a:xfrm>
          <a:prstGeom prst="rect">
            <a:avLst/>
          </a:prstGeom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2" name="Arrow: Down 55"/>
          <p:cNvSpPr/>
          <p:nvPr/>
        </p:nvSpPr>
        <p:spPr>
          <a:xfrm>
            <a:off x="20336016" y="19888555"/>
            <a:ext cx="533393" cy="49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B97E59-462B-4F60-85BD-D0F384F459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34940" y="23600514"/>
            <a:ext cx="2910368" cy="2593696"/>
          </a:xfrm>
          <a:prstGeom prst="rect">
            <a:avLst/>
          </a:prstGeom>
          <a:effectLst>
            <a:outerShdw blurRad="50800"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9" name="TextBox 11">
            <a:extLst>
              <a:ext uri="{FF2B5EF4-FFF2-40B4-BE49-F238E27FC236}">
                <a16:creationId xmlns:a16="http://schemas.microsoft.com/office/drawing/2014/main" id="{ED39EE31-A741-402C-980C-B88AD2920744}"/>
              </a:ext>
            </a:extLst>
          </p:cNvPr>
          <p:cNvSpPr txBox="1"/>
          <p:nvPr/>
        </p:nvSpPr>
        <p:spPr>
          <a:xfrm>
            <a:off x="19302293" y="23575979"/>
            <a:ext cx="281950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Filter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490B970F-6DB6-4288-B550-BD6F30D1F6A3}"/>
              </a:ext>
            </a:extLst>
          </p:cNvPr>
          <p:cNvSpPr txBox="1"/>
          <p:nvPr/>
        </p:nvSpPr>
        <p:spPr>
          <a:xfrm>
            <a:off x="23424388" y="17138262"/>
            <a:ext cx="3687014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r>
              <a:rPr lang="en-US" dirty="0"/>
              <a:t>Filter</a:t>
            </a:r>
            <a:endParaRPr dirty="0"/>
          </a:p>
        </p:txBody>
      </p:sp>
      <p:sp>
        <p:nvSpPr>
          <p:cNvPr id="60" name="Arrow: Down 55">
            <a:extLst>
              <a:ext uri="{FF2B5EF4-FFF2-40B4-BE49-F238E27FC236}">
                <a16:creationId xmlns:a16="http://schemas.microsoft.com/office/drawing/2014/main" id="{DA5B906A-A5DC-401F-8102-CD465B06E64A}"/>
              </a:ext>
            </a:extLst>
          </p:cNvPr>
          <p:cNvSpPr/>
          <p:nvPr/>
        </p:nvSpPr>
        <p:spPr>
          <a:xfrm>
            <a:off x="20326360" y="23121322"/>
            <a:ext cx="533393" cy="49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347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Noto Sans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JAKOB OTTAR JOHNSON</cp:lastModifiedBy>
  <cp:revision>8</cp:revision>
  <dcterms:modified xsi:type="dcterms:W3CDTF">2021-04-27T14:43:07Z</dcterms:modified>
</cp:coreProperties>
</file>